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1609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&lt;Sandip Munda&gt;</a:t>
            </a:r>
          </a:p>
          <a:p>
            <a:r>
              <a:rPr lang="en-US" dirty="0">
                <a:solidFill>
                  <a:schemeClr val="bg2"/>
                </a:solidFill>
                <a:latin typeface="Abadi" panose="020B0604020104020204" pitchFamily="34" charset="0"/>
                <a:ea typeface="SF Pro" pitchFamily="2" charset="0"/>
                <a:cs typeface="SF Pro" pitchFamily="2" charset="0"/>
              </a:rPr>
              <a:t>&lt;20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November 2023&gt;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identified the training labels by doing an exploratory data analysis.</a:t>
            </a:r>
          </a:p>
          <a:p>
            <a:r>
              <a:rPr lang="en-US" sz="2200" dirty="0">
                <a:solidFill>
                  <a:schemeClr val="accent3">
                    <a:lumMod val="25000"/>
                  </a:schemeClr>
                </a:solidFill>
                <a:latin typeface="Abadi" panose="020B0604020104020204" pitchFamily="34" charset="0"/>
              </a:rPr>
              <a:t>We determined the quantity of launches at every location as well as the quantity and frequency of each orbit</a:t>
            </a:r>
          </a:p>
          <a:p>
            <a:r>
              <a:rPr lang="en-US" sz="2200" dirty="0">
                <a:solidFill>
                  <a:schemeClr val="accent3">
                    <a:lumMod val="25000"/>
                  </a:schemeClr>
                </a:solidFill>
                <a:latin typeface="Abadi" panose="020B0604020104020204" pitchFamily="34" charset="0"/>
              </a:rPr>
              <a:t>Using the outcome column, we generated a landing page label and exported the CSV data.</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Visualizing the relationships between flight number and launch site, payload and launch site, success rate of each orbit type, flight number and orbit type, and the annual trend of launch success allowed us to better understand the data.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A graph of success rate&#10;&#10;Description automatically generated">
            <a:extLst>
              <a:ext uri="{FF2B5EF4-FFF2-40B4-BE49-F238E27FC236}">
                <a16:creationId xmlns:a16="http://schemas.microsoft.com/office/drawing/2014/main" id="{22CD84D2-4A5B-2653-3D0B-A6160A9DED1F}"/>
              </a:ext>
            </a:extLst>
          </p:cNvPr>
          <p:cNvPicPr>
            <a:picLocks noChangeAspect="1"/>
          </p:cNvPicPr>
          <p:nvPr/>
        </p:nvPicPr>
        <p:blipFill>
          <a:blip r:embed="rId3"/>
          <a:stretch>
            <a:fillRect/>
          </a:stretch>
        </p:blipFill>
        <p:spPr>
          <a:xfrm>
            <a:off x="2617794" y="3525014"/>
            <a:ext cx="5530526" cy="3035778"/>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and used SQL and EDA to extract insights from the data. </a:t>
            </a:r>
          </a:p>
          <a:p>
            <a:pPr>
              <a:lnSpc>
                <a:spcPct val="100000"/>
              </a:lnSpc>
              <a:spcBef>
                <a:spcPts val="1400"/>
              </a:spcBef>
            </a:pPr>
            <a:r>
              <a:rPr lang="en-US" sz="2200" dirty="0">
                <a:solidFill>
                  <a:schemeClr val="accent3">
                    <a:lumMod val="25000"/>
                  </a:schemeClr>
                </a:solidFill>
                <a:latin typeface="Abadi"/>
              </a:rPr>
              <a:t>For example, we created queries to find out:- </a:t>
            </a:r>
          </a:p>
          <a:p>
            <a:pPr lvl="1">
              <a:lnSpc>
                <a:spcPct val="100000"/>
              </a:lnSpc>
              <a:spcBef>
                <a:spcPts val="1400"/>
              </a:spcBef>
            </a:pPr>
            <a:r>
              <a:rPr lang="en-US" sz="1800" dirty="0">
                <a:solidFill>
                  <a:schemeClr val="accent3">
                    <a:lumMod val="25000"/>
                  </a:schemeClr>
                </a:solidFill>
                <a:latin typeface="Abadi"/>
              </a:rPr>
              <a:t>The names of the space mission's distinct launch locations.</a:t>
            </a:r>
          </a:p>
          <a:p>
            <a:pPr lvl="1">
              <a:lnSpc>
                <a:spcPct val="100000"/>
              </a:lnSpc>
              <a:spcBef>
                <a:spcPts val="1400"/>
              </a:spcBef>
            </a:pPr>
            <a:r>
              <a:rPr lang="en-US" sz="1800" dirty="0">
                <a:solidFill>
                  <a:schemeClr val="accent3">
                    <a:lumMod val="25000"/>
                  </a:schemeClr>
                </a:solidFill>
                <a:latin typeface="Abadi"/>
              </a:rPr>
              <a:t>The total mass of payload carried by NASA-launched boosters (CRS)- The mass of the payload that booster version F9 v1.1 typically carries</a:t>
            </a:r>
          </a:p>
          <a:p>
            <a:pPr lvl="1">
              <a:lnSpc>
                <a:spcPct val="100000"/>
              </a:lnSpc>
              <a:spcBef>
                <a:spcPts val="1400"/>
              </a:spcBef>
            </a:pPr>
            <a:r>
              <a:rPr lang="en-US" sz="1800" dirty="0">
                <a:solidFill>
                  <a:schemeClr val="accent3">
                    <a:lumMod val="25000"/>
                  </a:schemeClr>
                </a:solidFill>
                <a:latin typeface="Abadi"/>
              </a:rPr>
              <a:t>The total number of mission outcomes, both successful and unsuccessful; </a:t>
            </a:r>
          </a:p>
          <a:p>
            <a:pPr lvl="1">
              <a:lnSpc>
                <a:spcPct val="100000"/>
              </a:lnSpc>
              <a:spcBef>
                <a:spcPts val="1400"/>
              </a:spcBef>
            </a:pPr>
            <a:r>
              <a:rPr lang="en-US" sz="1800" dirty="0">
                <a:solidFill>
                  <a:schemeClr val="accent3">
                    <a:lumMod val="25000"/>
                  </a:schemeClr>
                </a:solidFill>
                <a:latin typeface="Abadi"/>
              </a:rPr>
              <a:t>The names of the launch sites and booster versions for the drone ship's unsuccessful landings</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folium map, we annotated every launch site and added map elements like circles, lines, and markers to indicate the success or failure of launches at each location.</a:t>
            </a:r>
          </a:p>
          <a:p>
            <a:pPr>
              <a:lnSpc>
                <a:spcPct val="100000"/>
              </a:lnSpc>
              <a:spcBef>
                <a:spcPts val="1400"/>
              </a:spcBef>
            </a:pPr>
            <a:r>
              <a:rPr lang="en-US" sz="2200" dirty="0">
                <a:solidFill>
                  <a:schemeClr val="accent3">
                    <a:lumMod val="25000"/>
                  </a:schemeClr>
                </a:solidFill>
                <a:latin typeface="Abadi" panose="020B0604020104020204" pitchFamily="34" charset="0"/>
              </a:rPr>
              <a:t>Class 0 and 1 were given the feature launch outcomes (success or failure).that is, one for success and zero for failure.</a:t>
            </a:r>
          </a:p>
          <a:p>
            <a:pPr>
              <a:lnSpc>
                <a:spcPct val="100000"/>
              </a:lnSpc>
              <a:spcBef>
                <a:spcPts val="1400"/>
              </a:spcBef>
            </a:pPr>
            <a:r>
              <a:rPr lang="en-US" sz="2200" dirty="0">
                <a:solidFill>
                  <a:schemeClr val="accent3">
                    <a:lumMod val="25000"/>
                  </a:schemeClr>
                </a:solidFill>
                <a:latin typeface="Abadi" panose="020B0604020104020204" pitchFamily="34" charset="0"/>
              </a:rPr>
              <a:t>We were able to determine which launch sites have a comparatively high success rate by using the color-labeled marker clusters.</a:t>
            </a:r>
          </a:p>
          <a:p>
            <a:pPr>
              <a:lnSpc>
                <a:spcPct val="100000"/>
              </a:lnSpc>
              <a:spcBef>
                <a:spcPts val="1400"/>
              </a:spcBef>
            </a:pPr>
            <a:r>
              <a:rPr lang="en-US" sz="2200" dirty="0">
                <a:solidFill>
                  <a:schemeClr val="accent3">
                    <a:lumMod val="25000"/>
                  </a:schemeClr>
                </a:solidFill>
                <a:latin typeface="Abadi" panose="020B0604020104020204" pitchFamily="34" charset="0"/>
              </a:rPr>
              <a:t>We determined the separations between a launch site and its surrounding areas. </a:t>
            </a:r>
          </a:p>
          <a:p>
            <a:pPr>
              <a:lnSpc>
                <a:spcPct val="100000"/>
              </a:lnSpc>
              <a:spcBef>
                <a:spcPts val="1400"/>
              </a:spcBef>
            </a:pPr>
            <a:r>
              <a:rPr lang="en-US" sz="2200" dirty="0">
                <a:solidFill>
                  <a:schemeClr val="accent3">
                    <a:lumMod val="25000"/>
                  </a:schemeClr>
                </a:solidFill>
                <a:latin typeface="Abadi" panose="020B0604020104020204" pitchFamily="34" charset="0"/>
              </a:rPr>
              <a:t>We responded to a few inquiries, such as:- </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close to roadways, railroads, and beaches?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maintain a specific distance from urban areas?</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 created an interactive dashboard. </a:t>
            </a:r>
          </a:p>
          <a:p>
            <a:pPr>
              <a:lnSpc>
                <a:spcPct val="100000"/>
              </a:lnSpc>
              <a:spcBef>
                <a:spcPts val="1400"/>
              </a:spcBef>
            </a:pPr>
            <a:r>
              <a:rPr lang="en-US" sz="2200" dirty="0">
                <a:solidFill>
                  <a:schemeClr val="accent3">
                    <a:lumMod val="25000"/>
                  </a:schemeClr>
                </a:solidFill>
                <a:latin typeface="Abadi" panose="020B0604020104020204" pitchFamily="34" charset="0"/>
              </a:rPr>
              <a:t>We also plotted pie charts that displayed the total number of launches by specific sites and scatter graphs that illustrated the relationship between the payload mass (kg) and outcome for various booster versions.</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pandas and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we loaded the data, transformed it, and divided 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we constructed several machine learning models and adjusted various hyperparameters.</a:t>
            </a:r>
          </a:p>
          <a:p>
            <a:pPr>
              <a:lnSpc>
                <a:spcPct val="100000"/>
              </a:lnSpc>
              <a:spcBef>
                <a:spcPts val="1400"/>
              </a:spcBef>
            </a:pPr>
            <a:r>
              <a:rPr lang="en-US" sz="2200" dirty="0">
                <a:solidFill>
                  <a:schemeClr val="accent3">
                    <a:lumMod val="25000"/>
                  </a:schemeClr>
                </a:solidFill>
                <a:latin typeface="Abadi" panose="020B0604020104020204" pitchFamily="34" charset="0"/>
              </a:rPr>
              <a:t>Our model's accuracy was measured, and it was enhanced through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The top-performing classification model was identified.</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829187"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Based on the plot, we discovered that a launch site's success rate increases with the number of flights conducted there.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oup of small orange and blue dots&#10;&#10;Description automatically generated">
            <a:extLst>
              <a:ext uri="{FF2B5EF4-FFF2-40B4-BE49-F238E27FC236}">
                <a16:creationId xmlns:a16="http://schemas.microsoft.com/office/drawing/2014/main" id="{47B154D5-DE70-B3E6-3665-949E760D8817}"/>
              </a:ext>
            </a:extLst>
          </p:cNvPr>
          <p:cNvPicPr>
            <a:picLocks noChangeAspect="1"/>
          </p:cNvPicPr>
          <p:nvPr/>
        </p:nvPicPr>
        <p:blipFill>
          <a:blip r:embed="rId3"/>
          <a:stretch>
            <a:fillRect/>
          </a:stretch>
        </p:blipFill>
        <p:spPr>
          <a:xfrm>
            <a:off x="1322696" y="3429000"/>
            <a:ext cx="9221487" cy="18481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from the plot which ones had the highest success rate: ES-L1,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10;&#10;Description automatically generated">
            <a:extLst>
              <a:ext uri="{FF2B5EF4-FFF2-40B4-BE49-F238E27FC236}">
                <a16:creationId xmlns:a16="http://schemas.microsoft.com/office/drawing/2014/main" id="{F5CDFBE6-D8CE-EF4D-F1DC-BE5FBB6984A3}"/>
              </a:ext>
            </a:extLst>
          </p:cNvPr>
          <p:cNvPicPr>
            <a:picLocks noChangeAspect="1"/>
          </p:cNvPicPr>
          <p:nvPr/>
        </p:nvPicPr>
        <p:blipFill>
          <a:blip r:embed="rId3"/>
          <a:stretch>
            <a:fillRect/>
          </a:stretch>
        </p:blipFill>
        <p:spPr>
          <a:xfrm>
            <a:off x="4702249" y="2064118"/>
            <a:ext cx="6963747" cy="382958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Flight Number vs. Orbit type plot is presented below. We note that while there is no correlation between flight number and orbit in the GTO orbit, success in the LEO orbit is correlated with the number of flights.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white background with orange and blue dots&#10;&#10;Description automatically generated">
            <a:extLst>
              <a:ext uri="{FF2B5EF4-FFF2-40B4-BE49-F238E27FC236}">
                <a16:creationId xmlns:a16="http://schemas.microsoft.com/office/drawing/2014/main" id="{7FE5300C-EBA3-9D2C-AAA3-E2A560F35962}"/>
              </a:ext>
            </a:extLst>
          </p:cNvPr>
          <p:cNvPicPr>
            <a:picLocks noChangeAspect="1"/>
          </p:cNvPicPr>
          <p:nvPr/>
        </p:nvPicPr>
        <p:blipFill>
          <a:blip r:embed="rId3"/>
          <a:stretch>
            <a:fillRect/>
          </a:stretch>
        </p:blipFill>
        <p:spPr>
          <a:xfrm>
            <a:off x="1002973" y="4971579"/>
            <a:ext cx="9231013" cy="181952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1600" dirty="0">
                <a:latin typeface="Abadi" panose="020B0604020104020204" pitchFamily="34" charset="0"/>
              </a:rPr>
              <a:t>We can observe that with heavy payloads, the successful landing are more for PO, LEO and ISS orbits.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colorful dots&#10;&#10;Description automatically generated">
            <a:extLst>
              <a:ext uri="{FF2B5EF4-FFF2-40B4-BE49-F238E27FC236}">
                <a16:creationId xmlns:a16="http://schemas.microsoft.com/office/drawing/2014/main" id="{A13185C1-4FBD-9DEF-8131-2A2296FDC75E}"/>
              </a:ext>
            </a:extLst>
          </p:cNvPr>
          <p:cNvPicPr>
            <a:picLocks noChangeAspect="1"/>
          </p:cNvPicPr>
          <p:nvPr/>
        </p:nvPicPr>
        <p:blipFill>
          <a:blip r:embed="rId3"/>
          <a:stretch>
            <a:fillRect/>
          </a:stretch>
        </p:blipFill>
        <p:spPr>
          <a:xfrm>
            <a:off x="1289988" y="3350127"/>
            <a:ext cx="9307224" cy="190526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1600" dirty="0"/>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We used the key word DISTINCT to show only unique launch sites from the SpaceX data.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screenshot of a computer program&#10;&#10;Description automatically generated">
            <a:extLst>
              <a:ext uri="{FF2B5EF4-FFF2-40B4-BE49-F238E27FC236}">
                <a16:creationId xmlns:a16="http://schemas.microsoft.com/office/drawing/2014/main" id="{A4AC2B64-20FB-9A65-44EF-3D1F9FAF3535}"/>
              </a:ext>
            </a:extLst>
          </p:cNvPr>
          <p:cNvPicPr>
            <a:picLocks noChangeAspect="1"/>
          </p:cNvPicPr>
          <p:nvPr/>
        </p:nvPicPr>
        <p:blipFill>
          <a:blip r:embed="rId3"/>
          <a:stretch>
            <a:fillRect/>
          </a:stretch>
        </p:blipFill>
        <p:spPr>
          <a:xfrm>
            <a:off x="3674807" y="2568989"/>
            <a:ext cx="4706007" cy="316274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1600" dirty="0"/>
              <a:t>Using the aforementioned query, we were able to show five records whose launch sites start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A screenshot of a computer&#10;&#10;Description automatically generated">
            <a:extLst>
              <a:ext uri="{FF2B5EF4-FFF2-40B4-BE49-F238E27FC236}">
                <a16:creationId xmlns:a16="http://schemas.microsoft.com/office/drawing/2014/main" id="{0F28BCBB-4479-5E24-8A27-AC3BC00BA1DA}"/>
              </a:ext>
            </a:extLst>
          </p:cNvPr>
          <p:cNvPicPr>
            <a:picLocks noChangeAspect="1"/>
          </p:cNvPicPr>
          <p:nvPr/>
        </p:nvPicPr>
        <p:blipFill>
          <a:blip r:embed="rId3"/>
          <a:stretch>
            <a:fillRect/>
          </a:stretch>
        </p:blipFill>
        <p:spPr>
          <a:xfrm>
            <a:off x="1680861" y="2375375"/>
            <a:ext cx="7923886" cy="38015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following query, we were able to calculate the total payload carried by NASA's boosters to be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A screenshot of a computer&#10;&#10;Description automatically generated">
            <a:extLst>
              <a:ext uri="{FF2B5EF4-FFF2-40B4-BE49-F238E27FC236}">
                <a16:creationId xmlns:a16="http://schemas.microsoft.com/office/drawing/2014/main" id="{A4DAEF1F-CD5F-93D6-B82A-BE9BA26E3FD4}"/>
              </a:ext>
            </a:extLst>
          </p:cNvPr>
          <p:cNvPicPr>
            <a:picLocks noChangeAspect="1"/>
          </p:cNvPicPr>
          <p:nvPr/>
        </p:nvPicPr>
        <p:blipFill>
          <a:blip r:embed="rId3"/>
          <a:stretch>
            <a:fillRect/>
          </a:stretch>
        </p:blipFill>
        <p:spPr>
          <a:xfrm>
            <a:off x="1356651" y="3103688"/>
            <a:ext cx="9478698" cy="274358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determined that the booster version F9 v1.1's average payload mass was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 code&#10;&#10;Description automatically generated">
            <a:extLst>
              <a:ext uri="{FF2B5EF4-FFF2-40B4-BE49-F238E27FC236}">
                <a16:creationId xmlns:a16="http://schemas.microsoft.com/office/drawing/2014/main" id="{7937C815-DE9C-7186-AD2F-ECB88F5A1226}"/>
              </a:ext>
            </a:extLst>
          </p:cNvPr>
          <p:cNvPicPr>
            <a:picLocks noChangeAspect="1"/>
          </p:cNvPicPr>
          <p:nvPr/>
        </p:nvPicPr>
        <p:blipFill>
          <a:blip r:embed="rId3"/>
          <a:stretch>
            <a:fillRect/>
          </a:stretch>
        </p:blipFill>
        <p:spPr>
          <a:xfrm>
            <a:off x="1280440" y="2993637"/>
            <a:ext cx="9631119" cy="278168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noted that the first successful landing on a ground pad occurred on December 22,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screenshot of a computer&#10;&#10;Description automatically generated">
            <a:extLst>
              <a:ext uri="{FF2B5EF4-FFF2-40B4-BE49-F238E27FC236}">
                <a16:creationId xmlns:a16="http://schemas.microsoft.com/office/drawing/2014/main" id="{83A36C23-F72A-D9D0-BA91-13B902C5504C}"/>
              </a:ext>
            </a:extLst>
          </p:cNvPr>
          <p:cNvPicPr>
            <a:picLocks noChangeAspect="1"/>
          </p:cNvPicPr>
          <p:nvPr/>
        </p:nvPicPr>
        <p:blipFill>
          <a:blip r:embed="rId3"/>
          <a:stretch>
            <a:fillRect/>
          </a:stretch>
        </p:blipFill>
        <p:spPr>
          <a:xfrm>
            <a:off x="1318546" y="2980195"/>
            <a:ext cx="9554908" cy="254353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order to identify boosters that have successfully landed on a drone ship, we used the WHERE clause to filter for those boosters. We then applied the AND condition to determine successful landings with payload masses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computer error&#10;&#10;Description automatically generated">
            <a:extLst>
              <a:ext uri="{FF2B5EF4-FFF2-40B4-BE49-F238E27FC236}">
                <a16:creationId xmlns:a16="http://schemas.microsoft.com/office/drawing/2014/main" id="{C4DBFCD9-2C5D-21F6-2A0C-900FB5F17B83}"/>
              </a:ext>
            </a:extLst>
          </p:cNvPr>
          <p:cNvPicPr>
            <a:picLocks noChangeAspect="1"/>
          </p:cNvPicPr>
          <p:nvPr/>
        </p:nvPicPr>
        <p:blipFill>
          <a:blip r:embed="rId3"/>
          <a:stretch>
            <a:fillRect/>
          </a:stretch>
        </p:blipFill>
        <p:spPr>
          <a:xfrm>
            <a:off x="2535511" y="3469981"/>
            <a:ext cx="6214585" cy="275641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successful or unsuccessful, we used a wildcard like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 program&#10;&#10;Description automatically generated">
            <a:extLst>
              <a:ext uri="{FF2B5EF4-FFF2-40B4-BE49-F238E27FC236}">
                <a16:creationId xmlns:a16="http://schemas.microsoft.com/office/drawing/2014/main" id="{20FBF18A-E89A-C41A-7BF5-A68BAFC4C684}"/>
              </a:ext>
            </a:extLst>
          </p:cNvPr>
          <p:cNvPicPr>
            <a:picLocks noChangeAspect="1"/>
          </p:cNvPicPr>
          <p:nvPr/>
        </p:nvPicPr>
        <p:blipFill>
          <a:blip r:embed="rId3"/>
          <a:stretch>
            <a:fillRect/>
          </a:stretch>
        </p:blipFill>
        <p:spPr>
          <a:xfrm>
            <a:off x="2855005" y="2775392"/>
            <a:ext cx="6345612" cy="352669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subquery in the WHERE clause and the MAX() function, we were able to identify the booster that had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AC79235B-C6B6-C421-8450-D4BCE233ED6F}"/>
              </a:ext>
            </a:extLst>
          </p:cNvPr>
          <p:cNvPicPr>
            <a:picLocks noChangeAspect="1"/>
          </p:cNvPicPr>
          <p:nvPr/>
        </p:nvPicPr>
        <p:blipFill>
          <a:blip r:embed="rId3"/>
          <a:stretch>
            <a:fillRect/>
          </a:stretch>
        </p:blipFill>
        <p:spPr>
          <a:xfrm>
            <a:off x="3599974" y="2681685"/>
            <a:ext cx="4639786" cy="374552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 In order to filter for failed landing outcomes in drone ship, their booster versions, and launch site names for the year 2015, we combined the WHERE clause, LIKE, AND, and BETWEEN conditions.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Description automatically generated">
            <a:extLst>
              <a:ext uri="{FF2B5EF4-FFF2-40B4-BE49-F238E27FC236}">
                <a16:creationId xmlns:a16="http://schemas.microsoft.com/office/drawing/2014/main" id="{2C8FC310-63EB-4667-E8B4-7348338317ED}"/>
              </a:ext>
            </a:extLst>
          </p:cNvPr>
          <p:cNvPicPr>
            <a:picLocks noChangeAspect="1"/>
          </p:cNvPicPr>
          <p:nvPr/>
        </p:nvPicPr>
        <p:blipFill>
          <a:blip r:embed="rId3"/>
          <a:stretch>
            <a:fillRect/>
          </a:stretch>
        </p:blipFill>
        <p:spPr>
          <a:xfrm>
            <a:off x="2522122" y="3119011"/>
            <a:ext cx="7011378" cy="305795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the WHERE clause, we filtered the data for landing outcomes BETWEEN 2010-06-04 and 2010-03-20. We also selected the landing outcomes and the COUNT of landing outcomes.• To group the landing outcomes, we used the GROUP BY clause. To order the grouped landing outcomes in descending order, we used the ORDER BY clause.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A screenshot of a computer&#10;&#10;Description automatically generated">
            <a:extLst>
              <a:ext uri="{FF2B5EF4-FFF2-40B4-BE49-F238E27FC236}">
                <a16:creationId xmlns:a16="http://schemas.microsoft.com/office/drawing/2014/main" id="{ABC91C70-FE3C-C4BD-78A5-F228ED15AE0C}"/>
              </a:ext>
            </a:extLst>
          </p:cNvPr>
          <p:cNvPicPr>
            <a:picLocks noChangeAspect="1"/>
          </p:cNvPicPr>
          <p:nvPr/>
        </p:nvPicPr>
        <p:blipFill>
          <a:blip r:embed="rId3"/>
          <a:stretch>
            <a:fillRect/>
          </a:stretch>
        </p:blipFill>
        <p:spPr>
          <a:xfrm>
            <a:off x="3222971" y="3729856"/>
            <a:ext cx="5491801" cy="286305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All launch sites global map markers</a:t>
            </a:r>
            <a:endParaRPr lang="en-US" dirty="0">
              <a:solidFill>
                <a:srgbClr val="0B49CB"/>
              </a:solidFill>
              <a:latin typeface="Abadi"/>
            </a:endParaRPr>
          </a:p>
        </p:txBody>
      </p:sp>
      <p:pic>
        <p:nvPicPr>
          <p:cNvPr id="4" name="Content Placeholder 3" descr="A map of the north america&#10;&#10;Description automatically generated">
            <a:extLst>
              <a:ext uri="{FF2B5EF4-FFF2-40B4-BE49-F238E27FC236}">
                <a16:creationId xmlns:a16="http://schemas.microsoft.com/office/drawing/2014/main" id="{F893D4EA-6B30-1C6C-AAE3-1E386B09469B}"/>
              </a:ext>
            </a:extLst>
          </p:cNvPr>
          <p:cNvPicPr>
            <a:picLocks noChangeAspect="1"/>
          </p:cNvPicPr>
          <p:nvPr/>
        </p:nvPicPr>
        <p:blipFill>
          <a:blip r:embed="rId3"/>
          <a:stretch>
            <a:fillRect/>
          </a:stretch>
        </p:blipFill>
        <p:spPr>
          <a:xfrm>
            <a:off x="2720022" y="1710748"/>
            <a:ext cx="7176772" cy="43148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Markers showing launch sites with color labels</a:t>
            </a:r>
            <a:endParaRPr lang="en-US" dirty="0">
              <a:solidFill>
                <a:srgbClr val="0B49CB"/>
              </a:solidFill>
              <a:latin typeface="Abadi"/>
            </a:endParaRPr>
          </a:p>
        </p:txBody>
      </p:sp>
      <p:pic>
        <p:nvPicPr>
          <p:cNvPr id="4" name="Picture 3" descr="A map of a city&#10;&#10;Description automatically generated">
            <a:extLst>
              <a:ext uri="{FF2B5EF4-FFF2-40B4-BE49-F238E27FC236}">
                <a16:creationId xmlns:a16="http://schemas.microsoft.com/office/drawing/2014/main" id="{ECEC6E5D-F774-4F66-72A0-3C394D435D78}"/>
              </a:ext>
            </a:extLst>
          </p:cNvPr>
          <p:cNvPicPr>
            <a:picLocks noChangeAspect="1"/>
          </p:cNvPicPr>
          <p:nvPr/>
        </p:nvPicPr>
        <p:blipFill>
          <a:blip r:embed="rId3"/>
          <a:stretch>
            <a:fillRect/>
          </a:stretch>
        </p:blipFill>
        <p:spPr>
          <a:xfrm>
            <a:off x="2053524" y="1636481"/>
            <a:ext cx="7948573" cy="442465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Launch Site distance to landmarks</a:t>
            </a:r>
            <a:endParaRPr lang="en-US" dirty="0">
              <a:solidFill>
                <a:srgbClr val="0B49CB"/>
              </a:solidFill>
              <a:latin typeface="Abadi"/>
            </a:endParaRPr>
          </a:p>
        </p:txBody>
      </p:sp>
      <p:pic>
        <p:nvPicPr>
          <p:cNvPr id="7" name="Picture 6" descr="A map of a city&#10;&#10;Description automatically generated">
            <a:extLst>
              <a:ext uri="{FF2B5EF4-FFF2-40B4-BE49-F238E27FC236}">
                <a16:creationId xmlns:a16="http://schemas.microsoft.com/office/drawing/2014/main" id="{757FA781-82EE-19FD-4E0A-B6193AA481C4}"/>
              </a:ext>
            </a:extLst>
          </p:cNvPr>
          <p:cNvPicPr>
            <a:picLocks noChangeAspect="1"/>
          </p:cNvPicPr>
          <p:nvPr/>
        </p:nvPicPr>
        <p:blipFill>
          <a:blip r:embed="rId3"/>
          <a:stretch>
            <a:fillRect/>
          </a:stretch>
        </p:blipFill>
        <p:spPr>
          <a:xfrm>
            <a:off x="1510318" y="1548198"/>
            <a:ext cx="9516803" cy="447737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Pie chart showing the success percentage achieved by each launch site</a:t>
            </a:r>
            <a:endParaRPr lang="en-US" dirty="0">
              <a:solidFill>
                <a:srgbClr val="0B49CB"/>
              </a:solidFill>
              <a:latin typeface="Abadi"/>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10664343" cy="259923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1600" dirty="0"/>
              <a:t>On its website, Space X promotes Falcon 9 rocket launches at a price of 62 million dollars; in comparison, other suppliers charge up to 165 million dollars per launch; a large portion of the cost savings are attributable to Space X's ability to reuse the first stage. Thus, we can calculate the cost of a launch if we can ascertain if the first stage will land. This data may be utilized should another business wish to submit a bid for a rocket launch against Space X. The project's objective is to build a machine learning pipeline that can forecast whether or not the initial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1600" dirty="0"/>
              <a:t>What elements influence the rocket's likelihood of a successful landing?</a:t>
            </a:r>
          </a:p>
          <a:p>
            <a:pPr>
              <a:spcBef>
                <a:spcPts val="1400"/>
              </a:spcBef>
            </a:pPr>
            <a:r>
              <a:rPr lang="en-US" sz="1600" dirty="0"/>
              <a:t>The way different elements interact to determine how likely a good landing is. </a:t>
            </a:r>
          </a:p>
          <a:p>
            <a:pPr>
              <a:spcBef>
                <a:spcPts val="1400"/>
              </a:spcBef>
            </a:pPr>
            <a:r>
              <a:rPr lang="en-US" sz="1600" dirty="0"/>
              <a:t>What operational circumstances must exist in order to guarantee the success of the landing program?</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 The model with the best classification accuracy is the decision tree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screenshot of a computer code&#10;&#10;Description automatically generated">
            <a:extLst>
              <a:ext uri="{FF2B5EF4-FFF2-40B4-BE49-F238E27FC236}">
                <a16:creationId xmlns:a16="http://schemas.microsoft.com/office/drawing/2014/main" id="{436B1831-C360-21D6-1EBE-C48DE5E2AB19}"/>
              </a:ext>
            </a:extLst>
          </p:cNvPr>
          <p:cNvPicPr>
            <a:picLocks noChangeAspect="1"/>
          </p:cNvPicPr>
          <p:nvPr/>
        </p:nvPicPr>
        <p:blipFill>
          <a:blip r:embed="rId3"/>
          <a:stretch>
            <a:fillRect/>
          </a:stretch>
        </p:blipFill>
        <p:spPr>
          <a:xfrm>
            <a:off x="2311390" y="3127808"/>
            <a:ext cx="7774982" cy="329940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decision tree classifier's confusion matrix demonstrates the classifier's ability to discriminate between the various classes. False positives are the main issue .i.e., the classifier marks an unsuccessful landing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confusion matrix&#10;&#10;Description automatically generated">
            <a:extLst>
              <a:ext uri="{FF2B5EF4-FFF2-40B4-BE49-F238E27FC236}">
                <a16:creationId xmlns:a16="http://schemas.microsoft.com/office/drawing/2014/main" id="{59E8A08E-D238-AE29-8C3E-3FCC40F01E63}"/>
              </a:ext>
            </a:extLst>
          </p:cNvPr>
          <p:cNvPicPr>
            <a:picLocks noChangeAspect="1"/>
          </p:cNvPicPr>
          <p:nvPr/>
        </p:nvPicPr>
        <p:blipFill>
          <a:blip r:embed="rId3"/>
          <a:stretch>
            <a:fillRect/>
          </a:stretch>
        </p:blipFill>
        <p:spPr>
          <a:xfrm>
            <a:off x="3737093" y="3434080"/>
            <a:ext cx="3543795" cy="266737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draw the following conclusions: </a:t>
            </a:r>
          </a:p>
          <a:p>
            <a:pPr>
              <a:lnSpc>
                <a:spcPct val="100000"/>
              </a:lnSpc>
              <a:spcBef>
                <a:spcPts val="1400"/>
              </a:spcBef>
            </a:pPr>
            <a:r>
              <a:rPr lang="en-US" sz="2200" dirty="0">
                <a:solidFill>
                  <a:schemeClr val="accent3">
                    <a:lumMod val="25000"/>
                  </a:schemeClr>
                </a:solidFill>
                <a:latin typeface="Abadi" panose="020B0604020104020204" pitchFamily="34" charset="0"/>
              </a:rPr>
              <a:t>A launch site's success rate increases with the number of flights conducted there.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launch success rate increased from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The orbits with the highest success rate were ES-L1, GEO, HEO, SSO, and </a:t>
            </a:r>
            <a:r>
              <a:rPr lang="en-US" sz="2200" dirty="0" err="1">
                <a:solidFill>
                  <a:schemeClr val="accent3">
                    <a:lumMod val="25000"/>
                  </a:schemeClr>
                </a:solidFill>
                <a:latin typeface="Abadi" panose="020B0604020104020204" pitchFamily="34" charset="0"/>
              </a:rPr>
              <a:t>VLEO.Out</a:t>
            </a:r>
            <a:r>
              <a:rPr lang="en-US" sz="2200" dirty="0">
                <a:solidFill>
                  <a:schemeClr val="accent3">
                    <a:lumMod val="25000"/>
                  </a:schemeClr>
                </a:solidFill>
                <a:latin typeface="Abadi" panose="020B0604020104020204" pitchFamily="34" charset="0"/>
              </a:rPr>
              <a:t> of all the sites, KSC LC-39A had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For this task, the optimal machine learning algorithm is the decision tree classifier.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obtained using the SpaceX API and performing web scraping from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was performed on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Utilizing a get call to the SpaceX API, data was gathered.</a:t>
            </a:r>
          </a:p>
          <a:p>
            <a:pPr>
              <a:lnSpc>
                <a:spcPct val="100000"/>
              </a:lnSpc>
              <a:spcBef>
                <a:spcPts val="1400"/>
              </a:spcBef>
            </a:pPr>
            <a:r>
              <a:rPr lang="en-US" sz="2200" dirty="0">
                <a:solidFill>
                  <a:schemeClr val="accent3">
                    <a:lumMod val="25000"/>
                  </a:schemeClr>
                </a:solidFill>
                <a:latin typeface="Abadi" panose="020B0604020104020204" pitchFamily="34" charset="0"/>
              </a:rPr>
              <a:t>Next, we used </a:t>
            </a:r>
            <a:r>
              <a:rPr lang="en-US" sz="2200" dirty="0" err="1">
                <a:solidFill>
                  <a:schemeClr val="accent3">
                    <a:lumMod val="25000"/>
                  </a:schemeClr>
                </a:solidFill>
                <a:latin typeface="Abadi" panose="020B0604020104020204" pitchFamily="34" charset="0"/>
              </a:rPr>
              <a:t>the.json</a:t>
            </a:r>
            <a:r>
              <a:rPr lang="en-US" sz="2200" dirty="0">
                <a:solidFill>
                  <a:schemeClr val="accent3">
                    <a:lumMod val="25000"/>
                  </a:schemeClr>
                </a:solidFill>
                <a:latin typeface="Abadi" panose="020B0604020104020204" pitchFamily="34" charset="0"/>
              </a:rPr>
              <a:t>() function call to decode the response content as JSON and </a:t>
            </a:r>
            <a:r>
              <a:rPr lang="en-US" sz="2200" dirty="0" err="1">
                <a:solidFill>
                  <a:schemeClr val="accent3">
                    <a:lumMod val="25000"/>
                  </a:schemeClr>
                </a:solidFill>
                <a:latin typeface="Abadi" panose="020B0604020104020204" pitchFamily="34" charset="0"/>
              </a:rPr>
              <a:t>the.json_normalize</a:t>
            </a:r>
            <a:r>
              <a:rPr lang="en-US" sz="2200" dirty="0">
                <a:solidFill>
                  <a:schemeClr val="accent3">
                    <a:lumMod val="25000"/>
                  </a:schemeClr>
                </a:solidFill>
                <a:latin typeface="Abadi" panose="020B0604020104020204" pitchFamily="34" charset="0"/>
              </a:rPr>
              <a:t>() method to convert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After that, we cleaned the data, looked for any missing values, and filled them in as needed.</a:t>
            </a:r>
          </a:p>
          <a:p>
            <a:pPr>
              <a:lnSpc>
                <a:spcPct val="100000"/>
              </a:lnSpc>
              <a:spcBef>
                <a:spcPts val="1400"/>
              </a:spcBef>
            </a:pPr>
            <a:r>
              <a:rPr lang="en-US" sz="2200" dirty="0">
                <a:solidFill>
                  <a:schemeClr val="accent3">
                    <a:lumMod val="25000"/>
                  </a:schemeClr>
                </a:solidFill>
                <a:latin typeface="Abadi" panose="020B0604020104020204" pitchFamily="34" charset="0"/>
              </a:rPr>
              <a:t>Additionally, we used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to perform web scraping of Wikipedia to find launch records for the Falcon 9.</a:t>
            </a:r>
          </a:p>
          <a:p>
            <a:pPr>
              <a:lnSpc>
                <a:spcPct val="100000"/>
              </a:lnSpc>
              <a:spcBef>
                <a:spcPts val="1400"/>
              </a:spcBef>
            </a:pPr>
            <a:r>
              <a:rPr lang="en-US" sz="2200" dirty="0">
                <a:solidFill>
                  <a:schemeClr val="accent3">
                    <a:lumMod val="25000"/>
                  </a:schemeClr>
                </a:solidFill>
                <a:latin typeface="Abadi" panose="020B0604020104020204" pitchFamily="34" charset="0"/>
              </a:rPr>
              <a:t>The goal was to take the HTML table containing the launch records, parse it, and then transform it into a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so that it could be examined further.</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gathered data, cleaned the requested data, and performed some simple data wrangling and formatting using the get request to the SpaceX API.</a:t>
            </a:r>
            <a:endParaRPr lang="en-US" sz="2200" dirty="0">
              <a:solidFill>
                <a:schemeClr val="accent3">
                  <a:lumMod val="25000"/>
                </a:schemeClr>
              </a:solidFill>
              <a:latin typeface="Abadi"/>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descr="A screenshot of a computer&#10;&#10;Description automatically generated">
            <a:extLst>
              <a:ext uri="{FF2B5EF4-FFF2-40B4-BE49-F238E27FC236}">
                <a16:creationId xmlns:a16="http://schemas.microsoft.com/office/drawing/2014/main" id="{9D9F2B8C-771F-7C26-43C2-4AF8BDA54855}"/>
              </a:ext>
            </a:extLst>
          </p:cNvPr>
          <p:cNvPicPr>
            <a:picLocks noChangeAspect="1"/>
          </p:cNvPicPr>
          <p:nvPr/>
        </p:nvPicPr>
        <p:blipFill>
          <a:blip r:embed="rId3"/>
          <a:stretch>
            <a:fillRect/>
          </a:stretch>
        </p:blipFill>
        <p:spPr>
          <a:xfrm>
            <a:off x="5405152" y="1800225"/>
            <a:ext cx="6619239" cy="26396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we performed web scraping on Falcon 9 launch records. </a:t>
            </a:r>
          </a:p>
          <a:p>
            <a:pPr>
              <a:lnSpc>
                <a:spcPct val="100000"/>
              </a:lnSpc>
              <a:spcBef>
                <a:spcPts val="1400"/>
              </a:spcBef>
            </a:pPr>
            <a:r>
              <a:rPr lang="en-US" sz="2200" dirty="0">
                <a:solidFill>
                  <a:schemeClr val="accent3">
                    <a:lumMod val="25000"/>
                  </a:schemeClr>
                </a:solidFill>
                <a:latin typeface="Abadi"/>
              </a:rPr>
              <a:t>We parsed the table and created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screenshot of a computer program&#10;&#10;Description automatically generated">
            <a:extLst>
              <a:ext uri="{FF2B5EF4-FFF2-40B4-BE49-F238E27FC236}">
                <a16:creationId xmlns:a16="http://schemas.microsoft.com/office/drawing/2014/main" id="{0FD6619F-C0E0-4B74-2103-9A12305371D2}"/>
              </a:ext>
            </a:extLst>
          </p:cNvPr>
          <p:cNvPicPr>
            <a:picLocks noChangeAspect="1"/>
          </p:cNvPicPr>
          <p:nvPr/>
        </p:nvPicPr>
        <p:blipFill>
          <a:blip r:embed="rId3"/>
          <a:stretch>
            <a:fillRect/>
          </a:stretch>
        </p:blipFill>
        <p:spPr>
          <a:xfrm>
            <a:off x="4854649" y="1787208"/>
            <a:ext cx="6947275" cy="255619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249</TotalTime>
  <Words>1754</Words>
  <Application>Microsoft Office PowerPoint</Application>
  <PresentationFormat>Widescreen</PresentationFormat>
  <Paragraphs>189</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Munda, Sandip Kumar</cp:lastModifiedBy>
  <cp:revision>201</cp:revision>
  <dcterms:created xsi:type="dcterms:W3CDTF">2021-04-29T18:58:34Z</dcterms:created>
  <dcterms:modified xsi:type="dcterms:W3CDTF">2023-11-20T14:02:55Z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